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94" r:id="rId4"/>
    <p:sldId id="300" r:id="rId5"/>
    <p:sldId id="301" r:id="rId6"/>
    <p:sldId id="302" r:id="rId7"/>
    <p:sldId id="303" r:id="rId8"/>
    <p:sldId id="304" r:id="rId9"/>
    <p:sldId id="308" r:id="rId10"/>
    <p:sldId id="305" r:id="rId11"/>
    <p:sldId id="306" r:id="rId12"/>
    <p:sldId id="313" r:id="rId13"/>
    <p:sldId id="307" r:id="rId14"/>
    <p:sldId id="309" r:id="rId15"/>
    <p:sldId id="310" r:id="rId16"/>
    <p:sldId id="311" r:id="rId17"/>
    <p:sldId id="31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9C8"/>
    <a:srgbClr val="24D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80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097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2027927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나눔바른고딕OTF Light" pitchFamily="50" charset="-127"/>
                <a:ea typeface="나눔바른고딕OTF Light" pitchFamily="50" charset="-127"/>
              </a:rPr>
              <a:t>SSAFY Final Project</a:t>
            </a:r>
            <a:endParaRPr lang="ko-KR" altLang="en-US" sz="32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2700209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-Happy House-</a:t>
            </a:r>
            <a:endParaRPr lang="ko-KR" altLang="en-US" sz="3200" b="1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52220" y="501317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나눔바른고딕OTF Light"/>
              </a:rPr>
              <a:t>팀</a:t>
            </a:r>
            <a:r>
              <a:rPr lang="en-US" altLang="ko-KR" sz="2000" b="1" dirty="0">
                <a:solidFill>
                  <a:schemeClr val="bg1"/>
                </a:solidFill>
                <a:ea typeface="나눔바른고딕OTF Light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ea typeface="나눔바른고딕OTF Light"/>
              </a:rPr>
              <a:t>주말은 쉬게 해조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2220" y="5607910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/>
                </a:solidFill>
                <a:ea typeface="나눔바른고딕OTF Light"/>
              </a:rPr>
              <a:t>팀원 </a:t>
            </a:r>
            <a:r>
              <a:rPr lang="en-US" altLang="ko-KR" sz="2000" b="1" dirty="0">
                <a:solidFill>
                  <a:schemeClr val="bg1"/>
                </a:solidFill>
                <a:ea typeface="나눔바른고딕OTF Light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ea typeface="나눔바른고딕OTF Light"/>
              </a:rPr>
              <a:t>강명훈 김형준</a:t>
            </a:r>
          </a:p>
        </p:txBody>
      </p:sp>
      <p:pic>
        <p:nvPicPr>
          <p:cNvPr id="13" name="Picture 2" descr="C:\Users\Administrator\Desktop\SAFFYFinalProject\발표자료\ssafy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09" y="6021288"/>
            <a:ext cx="1571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개발 환경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(Tool)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1987099"/>
            <a:ext cx="381642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898657"/>
              </p:ext>
            </p:extLst>
          </p:nvPr>
        </p:nvGraphicFramePr>
        <p:xfrm>
          <a:off x="391836" y="2492896"/>
          <a:ext cx="3676108" cy="38077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8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0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FRONT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2.6.11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1.46.0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12.8.1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26555"/>
              </p:ext>
            </p:extLst>
          </p:nvPr>
        </p:nvGraphicFramePr>
        <p:xfrm>
          <a:off x="4788024" y="3068960"/>
          <a:ext cx="3676108" cy="28554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8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06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BACK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3.9.12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0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8.0.19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05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508" y="764704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OTF Light" pitchFamily="50" charset="-127"/>
                <a:ea typeface="나눔바른고딕OTF Light" pitchFamily="50" charset="-127"/>
              </a:rPr>
              <a:t>전체 구조도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79512" y="1411035"/>
            <a:ext cx="259228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971600" y="1627238"/>
            <a:ext cx="7335278" cy="4951643"/>
            <a:chOff x="353784" y="552873"/>
            <a:chExt cx="8513251" cy="604005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993929" y="1070415"/>
              <a:ext cx="3873106" cy="5522508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53784" y="1070415"/>
              <a:ext cx="3479740" cy="2865624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6" descr="C:\Users\Administrator\Desktop\SAFFYFinalProject\발표자료\mysql-log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547" y="5121616"/>
              <a:ext cx="1769871" cy="115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순서도: 자기 디스크 11"/>
            <p:cNvSpPr/>
            <p:nvPr/>
          </p:nvSpPr>
          <p:spPr>
            <a:xfrm>
              <a:off x="5844891" y="4335767"/>
              <a:ext cx="2171183" cy="2163824"/>
            </a:xfrm>
            <a:prstGeom prst="flowChartMagneticDisk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2" descr="C:\Users\Administrator\Desktop\SAFFYFinalProject\발표자료\v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00" y="1344961"/>
              <a:ext cx="2872907" cy="2232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Administrator\Desktop\SAFFYFinalProject\발표자료\spring_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306" y="1272952"/>
              <a:ext cx="3168352" cy="224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3833524" y="2014112"/>
              <a:ext cx="113704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833524" y="2806200"/>
              <a:ext cx="113704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 descr="C:\Users\Administrator\Desktop\SAFFYFinalProject\발표자료\jw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266" y="2146329"/>
              <a:ext cx="1608718" cy="518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Administrator\Desktop\SAFFYFinalProject\발표자료\naverOpenAp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586" y="5417679"/>
              <a:ext cx="1893563" cy="1081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화살표 연결선 20"/>
            <p:cNvCxnSpPr/>
            <p:nvPr/>
          </p:nvCxnSpPr>
          <p:spPr>
            <a:xfrm flipV="1">
              <a:off x="6930483" y="3408770"/>
              <a:ext cx="0" cy="67371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930482" y="3514538"/>
              <a:ext cx="0" cy="67371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4157990" y="5311464"/>
              <a:ext cx="77123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>
              <a:off x="4157990" y="5665804"/>
              <a:ext cx="77123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379028" y="4940186"/>
              <a:ext cx="1362678" cy="37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Naver API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49248" y="552873"/>
              <a:ext cx="1488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Front End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66357" y="1488977"/>
              <a:ext cx="1488811" cy="34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</a:rPr>
                <a:t>인증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86077" y="552873"/>
              <a:ext cx="1488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Back End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" name="Picture 7" descr="C:\Users\Administrator\Desktop\SAFFYFinalProject\발표자료\GoogleMa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6" y="5310323"/>
            <a:ext cx="1748643" cy="130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61829" y="4856864"/>
            <a:ext cx="20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Google Map API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1326760" y="4469265"/>
            <a:ext cx="0" cy="4462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728591" y="4495032"/>
            <a:ext cx="0" cy="42052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2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508" y="764704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바른고딕OTF Light" pitchFamily="50" charset="-127"/>
                <a:ea typeface="나눔바른고딕OTF Light" pitchFamily="50" charset="-127"/>
              </a:rPr>
              <a:t>화면 흐름도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79512" y="1411035"/>
            <a:ext cx="259228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0617_3기_14반_강명훈_김형준">
            <a:hlinkClick r:id="" action="ppaction://media"/>
            <a:extLst>
              <a:ext uri="{FF2B5EF4-FFF2-40B4-BE49-F238E27FC236}">
                <a16:creationId xmlns:a16="http://schemas.microsoft.com/office/drawing/2014/main" id="{67ED0D1D-A5BC-42F1-A0D3-7DDE9F0F5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600" y="1914793"/>
            <a:ext cx="7236296" cy="40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바른고딕OTF Light" pitchFamily="50" charset="-127"/>
                <a:ea typeface="나눔바른고딕OTF Light" pitchFamily="50" charset="-127"/>
              </a:rPr>
              <a:t>적용 패턴 및 알고리즘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2513100"/>
            <a:ext cx="346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a typeface="나눔바른고딕OTF Light"/>
              </a:rPr>
              <a:t>Vue.js</a:t>
            </a:r>
            <a:r>
              <a:rPr lang="ko-KR" altLang="en-US" b="1" dirty="0">
                <a:ea typeface="나눔바른고딕OTF Light"/>
              </a:rPr>
              <a:t>를 이용한 </a:t>
            </a:r>
            <a:r>
              <a:rPr lang="en-US" altLang="ko-KR" b="1" dirty="0">
                <a:ea typeface="나눔바른고딕OTF Light"/>
              </a:rPr>
              <a:t>MVVM</a:t>
            </a:r>
            <a:r>
              <a:rPr lang="ko-KR" altLang="en-US" b="1" dirty="0">
                <a:ea typeface="나눔바른고딕OTF Light"/>
              </a:rPr>
              <a:t>패턴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3247909"/>
            <a:ext cx="692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a typeface="나눔바른고딕OTF Light"/>
              </a:rPr>
              <a:t>Vue Router</a:t>
            </a:r>
            <a:r>
              <a:rPr lang="ko-KR" altLang="en-US" b="1" dirty="0">
                <a:ea typeface="나눔바른고딕OTF Light"/>
              </a:rPr>
              <a:t>를 이용한 </a:t>
            </a:r>
            <a:r>
              <a:rPr lang="en-US" altLang="ko-KR" b="1" dirty="0">
                <a:ea typeface="나눔바른고딕OTF Light"/>
              </a:rPr>
              <a:t>SPA </a:t>
            </a:r>
            <a:r>
              <a:rPr lang="ko-KR" altLang="en-US" b="1" dirty="0">
                <a:ea typeface="나눔바른고딕OTF Light"/>
              </a:rPr>
              <a:t>방식의 </a:t>
            </a:r>
            <a:r>
              <a:rPr lang="en-US" altLang="ko-KR" b="1" dirty="0">
                <a:ea typeface="나눔바른고딕OTF Light"/>
              </a:rPr>
              <a:t>Front </a:t>
            </a:r>
            <a:r>
              <a:rPr lang="ko-KR" altLang="en-US" b="1" dirty="0">
                <a:ea typeface="나눔바른고딕OTF Light"/>
              </a:rPr>
              <a:t>구축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04" y="398271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a typeface="나눔바른고딕OTF Light"/>
              </a:rPr>
              <a:t>Axios </a:t>
            </a:r>
            <a:r>
              <a:rPr lang="ko-KR" altLang="en-US" b="1" dirty="0">
                <a:ea typeface="나눔바른고딕OTF Light"/>
              </a:rPr>
              <a:t>이용 비동기적 프론트 작업 처리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1987099"/>
            <a:ext cx="52565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428002"/>
            <a:ext cx="8640960" cy="36724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504" y="4717528"/>
            <a:ext cx="699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a typeface="나눔바른고딕OTF Light"/>
              </a:rPr>
              <a:t>MyBatis</a:t>
            </a:r>
            <a:r>
              <a:rPr lang="ko-KR" altLang="en-US" b="1" dirty="0">
                <a:ea typeface="나눔바른고딕OTF Light"/>
              </a:rPr>
              <a:t>를 이용하여 </a:t>
            </a:r>
            <a:r>
              <a:rPr lang="en-US" altLang="ko-KR" b="1" dirty="0">
                <a:ea typeface="나눔바른고딕OTF Light"/>
              </a:rPr>
              <a:t>Spring</a:t>
            </a:r>
            <a:r>
              <a:rPr lang="ko-KR" altLang="en-US" b="1" dirty="0">
                <a:ea typeface="나눔바른고딕OTF Light"/>
              </a:rPr>
              <a:t>과</a:t>
            </a:r>
            <a:r>
              <a:rPr lang="en-US" altLang="ko-KR" b="1" dirty="0">
                <a:ea typeface="나눔바른고딕OTF Light"/>
              </a:rPr>
              <a:t> MySQL </a:t>
            </a:r>
            <a:r>
              <a:rPr lang="ko-KR" altLang="en-US" b="1" dirty="0">
                <a:ea typeface="나눔바른고딕OTF Light"/>
              </a:rPr>
              <a:t>연결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504" y="5452338"/>
            <a:ext cx="699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>
                <a:ea typeface="나눔바른고딕OTF Light"/>
              </a:rPr>
              <a:t>JWT Token</a:t>
            </a:r>
            <a:r>
              <a:rPr lang="ko-KR" altLang="en-US" b="1" dirty="0">
                <a:ea typeface="나눔바른고딕OTF Light"/>
              </a:rPr>
              <a:t>을 </a:t>
            </a:r>
            <a:r>
              <a:rPr lang="en-US" altLang="ko-KR" b="1" dirty="0">
                <a:ea typeface="나눔바른고딕OTF Light"/>
              </a:rPr>
              <a:t>Front</a:t>
            </a:r>
            <a:r>
              <a:rPr lang="ko-KR" altLang="en-US" b="1" dirty="0">
                <a:ea typeface="나눔바른고딕OTF Light"/>
              </a:rPr>
              <a:t>와 </a:t>
            </a:r>
            <a:r>
              <a:rPr lang="en-US" altLang="ko-KR" b="1" dirty="0">
                <a:ea typeface="나눔바른고딕OTF Light"/>
              </a:rPr>
              <a:t>Back End </a:t>
            </a:r>
            <a:r>
              <a:rPr lang="ko-KR" altLang="en-US" b="1" dirty="0">
                <a:ea typeface="나눔바른고딕OTF Light"/>
              </a:rPr>
              <a:t>데이터 인증</a:t>
            </a:r>
          </a:p>
        </p:txBody>
      </p:sp>
    </p:spTree>
    <p:extLst>
      <p:ext uri="{BB962C8B-B14F-4D97-AF65-F5344CB8AC3E}">
        <p14:creationId xmlns:p14="http://schemas.microsoft.com/office/powerpoint/2010/main" val="75738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69" y="184482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기대 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311994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사용자가 부동산 매물에 대한 정보를 쉽게 접근 할 수 있다</a:t>
            </a:r>
            <a:r>
              <a:rPr lang="en-US" altLang="ko-KR" b="1" dirty="0">
                <a:ea typeface="나눔바른고딕OTF Light"/>
              </a:rPr>
              <a:t>.</a:t>
            </a:r>
            <a:r>
              <a:rPr lang="ko-KR" altLang="en-US" b="1" dirty="0">
                <a:ea typeface="나눔바른고딕OTF Light"/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389403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뉴스 게시판을 통해 지역 관련 정보를 얻을 수 있어 보다 좋은 선택을 할 수 있다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65001" y="2491155"/>
            <a:ext cx="2448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710546"/>
            <a:ext cx="8640960" cy="24466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68" y="1844824"/>
            <a:ext cx="471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개발 후기 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</a:t>
            </a:r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강명훈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65001" y="2491155"/>
            <a:ext cx="391896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710546"/>
            <a:ext cx="8640960" cy="35987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512" y="3356992"/>
            <a:ext cx="82089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/>
            <a:r>
              <a:rPr lang="ko-KR" altLang="en-US" sz="1600" b="1" dirty="0">
                <a:ea typeface="나눔바른고딕OTF Light"/>
              </a:rPr>
              <a:t>기존의 </a:t>
            </a:r>
            <a:r>
              <a:rPr lang="en-US" altLang="ko-KR" sz="1600" b="1" dirty="0">
                <a:ea typeface="나눔바른고딕OTF Light"/>
              </a:rPr>
              <a:t>JSP </a:t>
            </a:r>
            <a:r>
              <a:rPr lang="ko-KR" altLang="en-US" sz="1600" b="1" dirty="0">
                <a:ea typeface="나눔바른고딕OTF Light"/>
              </a:rPr>
              <a:t>파일을 이용한 </a:t>
            </a:r>
            <a:r>
              <a:rPr lang="en-US" altLang="ko-KR" sz="1600" b="1" dirty="0">
                <a:ea typeface="나눔바른고딕OTF Light"/>
              </a:rPr>
              <a:t>MPA </a:t>
            </a:r>
            <a:r>
              <a:rPr lang="ko-KR" altLang="en-US" sz="1600" b="1" dirty="0">
                <a:ea typeface="나눔바른고딕OTF Light"/>
              </a:rPr>
              <a:t>방식에서 </a:t>
            </a:r>
            <a:r>
              <a:rPr lang="en-US" altLang="ko-KR" sz="1600" b="1" dirty="0">
                <a:ea typeface="나눔바른고딕OTF Light"/>
              </a:rPr>
              <a:t>Vue.js </a:t>
            </a:r>
            <a:r>
              <a:rPr lang="ko-KR" altLang="en-US" sz="1600" b="1" dirty="0">
                <a:ea typeface="나눔바른고딕OTF Light"/>
              </a:rPr>
              <a:t>를 이용한 </a:t>
            </a:r>
            <a:r>
              <a:rPr lang="en-US" altLang="ko-KR" sz="1600" b="1" dirty="0">
                <a:ea typeface="나눔바른고딕OTF Light"/>
              </a:rPr>
              <a:t>SPA</a:t>
            </a:r>
            <a:r>
              <a:rPr lang="ko-KR" altLang="en-US" sz="1600" b="1" dirty="0">
                <a:ea typeface="나눔바른고딕OTF Light"/>
              </a:rPr>
              <a:t>로 </a:t>
            </a:r>
            <a:r>
              <a:rPr lang="ko-KR" altLang="en-US" sz="1600" b="1" dirty="0" err="1">
                <a:ea typeface="나눔바른고딕OTF Light"/>
              </a:rPr>
              <a:t>프론트를</a:t>
            </a:r>
            <a:r>
              <a:rPr lang="ko-KR" altLang="en-US" sz="1600" b="1" dirty="0">
                <a:ea typeface="나눔바른고딕OTF Light"/>
              </a:rPr>
              <a:t> 변경할 때 많은 시행착오와 오류가 있었습니다</a:t>
            </a:r>
            <a:r>
              <a:rPr lang="en-US" altLang="ko-KR" sz="1600" b="1" dirty="0">
                <a:ea typeface="나눔바른고딕OTF Light"/>
              </a:rPr>
              <a:t>. </a:t>
            </a:r>
            <a:r>
              <a:rPr lang="ko-KR" altLang="en-US" sz="1600" b="1" dirty="0">
                <a:ea typeface="나눔바른고딕OTF Light"/>
              </a:rPr>
              <a:t>하지만 완성을 하고 나니 보다 깔끔해진 구동 방식을 보고 수정을 하기를 잘했다는 생각이 들었습니다</a:t>
            </a:r>
            <a:r>
              <a:rPr lang="en-US" altLang="ko-KR" sz="1600" b="1" dirty="0">
                <a:ea typeface="나눔바른고딕OTF Light"/>
              </a:rPr>
              <a:t>.</a:t>
            </a:r>
          </a:p>
          <a:p>
            <a:pPr indent="180000"/>
            <a:r>
              <a:rPr lang="ko-KR" altLang="en-US" sz="1600" b="1" dirty="0">
                <a:ea typeface="나눔바른고딕OTF Light"/>
              </a:rPr>
              <a:t>웹 관련 프로젝트가 처음이고 능숙하지 못하여 개발 초기에 생각했던 방식대로 완성하지 못한 기능도 있습니다</a:t>
            </a:r>
            <a:r>
              <a:rPr lang="en-US" altLang="ko-KR" sz="1600" b="1" dirty="0">
                <a:ea typeface="나눔바른고딕OTF Light"/>
              </a:rPr>
              <a:t>. </a:t>
            </a:r>
            <a:r>
              <a:rPr lang="ko-KR" altLang="en-US" sz="1600" b="1" dirty="0">
                <a:ea typeface="나눔바른고딕OTF Light"/>
              </a:rPr>
              <a:t>또한 실제로 상업적으로 사용하기는 유저 친화적이지 못하여 어려울 것이라고 생각합니다</a:t>
            </a:r>
            <a:r>
              <a:rPr lang="en-US" altLang="ko-KR" sz="1600" b="1" dirty="0">
                <a:ea typeface="나눔바른고딕OTF Light"/>
              </a:rPr>
              <a:t>.. </a:t>
            </a:r>
            <a:r>
              <a:rPr lang="ko-KR" altLang="en-US" sz="1600" b="1" dirty="0">
                <a:ea typeface="나눔바른고딕OTF Light"/>
              </a:rPr>
              <a:t>그래도 이번 프로젝트를 통해서 </a:t>
            </a:r>
            <a:r>
              <a:rPr lang="en-US" altLang="ko-KR" sz="1600" b="1" dirty="0">
                <a:ea typeface="나눔바른고딕OTF Light"/>
              </a:rPr>
              <a:t>Spring</a:t>
            </a:r>
            <a:r>
              <a:rPr lang="ko-KR" altLang="en-US" sz="1600" b="1" dirty="0">
                <a:ea typeface="나눔바른고딕OTF Light"/>
              </a:rPr>
              <a:t>과 </a:t>
            </a:r>
            <a:r>
              <a:rPr lang="en-US" altLang="ko-KR" sz="1600" b="1" dirty="0">
                <a:ea typeface="나눔바른고딕OTF Light"/>
              </a:rPr>
              <a:t>Vue</a:t>
            </a:r>
            <a:r>
              <a:rPr lang="ko-KR" altLang="en-US" sz="1600" b="1" dirty="0">
                <a:ea typeface="나눔바른고딕OTF Light"/>
              </a:rPr>
              <a:t>를 통한 웹 프로젝트를 구현 할 수 있다는 자신감을 얻었고 이를 통해서 더 발전한 자신을 발견 할 수 있어서 뿌듯했습니다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50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68" y="1844824"/>
            <a:ext cx="471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개발 후기 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</a:t>
            </a:r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김형준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65001" y="2491155"/>
            <a:ext cx="391896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710546"/>
            <a:ext cx="8640960" cy="35987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CEAD7-8EAC-4E81-B27B-A2FDD5E93DDC}"/>
              </a:ext>
            </a:extLst>
          </p:cNvPr>
          <p:cNvSpPr txBox="1"/>
          <p:nvPr/>
        </p:nvSpPr>
        <p:spPr>
          <a:xfrm>
            <a:off x="365000" y="3348708"/>
            <a:ext cx="8167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000"/>
            <a:r>
              <a:rPr lang="en-US" altLang="ko-KR" b="1" dirty="0">
                <a:ea typeface="나눔바른고딕OTF Light"/>
              </a:rPr>
              <a:t>1</a:t>
            </a:r>
            <a:r>
              <a:rPr lang="ko-KR" altLang="en-US" b="1" dirty="0">
                <a:ea typeface="나눔바른고딕OTF Light"/>
              </a:rPr>
              <a:t>학기 동안 기능을 하나씩 추가해왔던 </a:t>
            </a:r>
            <a:r>
              <a:rPr lang="en-US" altLang="ko-KR" b="1" dirty="0" err="1">
                <a:ea typeface="나눔바른고딕OTF Light"/>
              </a:rPr>
              <a:t>HappyHouse</a:t>
            </a:r>
            <a:r>
              <a:rPr lang="ko-KR" altLang="en-US" b="1" dirty="0">
                <a:ea typeface="나눔바른고딕OTF Light"/>
              </a:rPr>
              <a:t>프로젝트를 </a:t>
            </a:r>
            <a:r>
              <a:rPr lang="en-US" altLang="ko-KR" b="1" dirty="0" err="1">
                <a:ea typeface="나눔바른고딕OTF Light"/>
              </a:rPr>
              <a:t>vuejs</a:t>
            </a:r>
            <a:r>
              <a:rPr lang="ko-KR" altLang="en-US" b="1" dirty="0">
                <a:ea typeface="나눔바른고딕OTF Light"/>
              </a:rPr>
              <a:t>와 </a:t>
            </a:r>
            <a:r>
              <a:rPr lang="en-US" altLang="ko-KR" b="1" dirty="0">
                <a:ea typeface="나눔바른고딕OTF Light"/>
              </a:rPr>
              <a:t>Spring Boot</a:t>
            </a:r>
            <a:r>
              <a:rPr lang="ko-KR" altLang="en-US" b="1" dirty="0">
                <a:ea typeface="나눔바른고딕OTF Light"/>
              </a:rPr>
              <a:t>를 사용하여 마무리 하였습니다</a:t>
            </a:r>
            <a:r>
              <a:rPr lang="en-US" altLang="ko-KR" b="1" dirty="0">
                <a:ea typeface="나눔바른고딕OTF Light"/>
              </a:rPr>
              <a:t>.</a:t>
            </a:r>
          </a:p>
          <a:p>
            <a:pPr indent="180000"/>
            <a:r>
              <a:rPr lang="en-US" altLang="ko-KR" b="1" dirty="0" err="1">
                <a:ea typeface="나눔바른고딕OTF Light"/>
              </a:rPr>
              <a:t>Jsp</a:t>
            </a:r>
            <a:r>
              <a:rPr lang="ko-KR" altLang="en-US" b="1" dirty="0">
                <a:ea typeface="나눔바른고딕OTF Light"/>
              </a:rPr>
              <a:t>로 페이지를 관리하던 </a:t>
            </a:r>
            <a:r>
              <a:rPr lang="en-US" altLang="ko-KR" b="1" dirty="0">
                <a:ea typeface="나눔바른고딕OTF Light"/>
              </a:rPr>
              <a:t>MPA</a:t>
            </a:r>
            <a:r>
              <a:rPr lang="ko-KR" altLang="en-US" b="1" dirty="0">
                <a:ea typeface="나눔바른고딕OTF Light"/>
              </a:rPr>
              <a:t>구조에서 </a:t>
            </a:r>
            <a:r>
              <a:rPr lang="en-US" altLang="ko-KR" b="1" dirty="0" err="1">
                <a:ea typeface="나눔바른고딕OTF Light"/>
              </a:rPr>
              <a:t>vue</a:t>
            </a:r>
            <a:r>
              <a:rPr lang="en-US" altLang="ko-KR" b="1" dirty="0">
                <a:ea typeface="나눔바른고딕OTF Light"/>
              </a:rPr>
              <a:t> component</a:t>
            </a:r>
            <a:r>
              <a:rPr lang="ko-KR" altLang="en-US" b="1" dirty="0">
                <a:ea typeface="나눔바른고딕OTF Light"/>
              </a:rPr>
              <a:t>의</a:t>
            </a:r>
            <a:r>
              <a:rPr lang="en-US" altLang="ko-KR" b="1" dirty="0">
                <a:ea typeface="나눔바른고딕OTF Light"/>
              </a:rPr>
              <a:t> SPA</a:t>
            </a:r>
            <a:r>
              <a:rPr lang="ko-KR" altLang="en-US" b="1" dirty="0">
                <a:ea typeface="나눔바른고딕OTF Light"/>
              </a:rPr>
              <a:t>구조로 변경하면서 어려운 점도 있었지만 수업에서 배운 내용이 많이 도움이 되어 큰 문제없이 진행할 수 있었습니다</a:t>
            </a:r>
            <a:r>
              <a:rPr lang="en-US" altLang="ko-KR" b="1" dirty="0">
                <a:ea typeface="나눔바른고딕OTF Light"/>
              </a:rPr>
              <a:t>. </a:t>
            </a:r>
          </a:p>
          <a:p>
            <a:pPr indent="180000"/>
            <a:r>
              <a:rPr lang="ko-KR" altLang="en-US" b="1" dirty="0">
                <a:ea typeface="나눔바른고딕OTF Light"/>
              </a:rPr>
              <a:t>그 동안 웹개발에 대한 지식과 경험이 부족하여 걱정이 많았지만 </a:t>
            </a:r>
            <a:r>
              <a:rPr lang="en-US" altLang="ko-KR" b="1" dirty="0" err="1">
                <a:ea typeface="나눔바른고딕OTF Light"/>
              </a:rPr>
              <a:t>HappyHouse</a:t>
            </a:r>
            <a:r>
              <a:rPr lang="ko-KR" altLang="en-US" b="1" dirty="0">
                <a:ea typeface="나눔바른고딕OTF Light"/>
              </a:rPr>
              <a:t>를 진행하면서 배운 지식과 프로젝트 경험으로 자신감이 생겼고 앞으로 많은 도움이 </a:t>
            </a:r>
            <a:r>
              <a:rPr lang="ko-KR" altLang="en-US" b="1" dirty="0" err="1">
                <a:ea typeface="나눔바른고딕OTF Light"/>
              </a:rPr>
              <a:t>될것</a:t>
            </a:r>
            <a:r>
              <a:rPr lang="ko-KR" altLang="en-US" b="1" dirty="0">
                <a:ea typeface="나눔바른고딕OTF Light"/>
              </a:rPr>
              <a:t> 같습니다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6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5736" y="2700209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감사합니다</a:t>
            </a:r>
            <a:r>
              <a:rPr lang="en-US" altLang="ko-KR" sz="3200" b="1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Administrator\Desktop\SAFFYFinalProject\발표자료\ssafy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09" y="6021288"/>
            <a:ext cx="1571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90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38360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259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27" y="148478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b="1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7174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3856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6675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94944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23136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5937" y="2555612"/>
            <a:ext cx="13681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기획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360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배경  및  목표</a:t>
            </a: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66552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4744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22936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51128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6552" y="3140968"/>
            <a:ext cx="136815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전체 일정</a:t>
            </a: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개인 별  업무  일정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buFontTx/>
              <a:buChar char="-"/>
            </a:pP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ko-KR" altLang="en-US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4744" y="3140968"/>
            <a:ext cx="136815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유사 제품 분석</a:t>
            </a: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차별화  기술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22936" y="3140968"/>
            <a:ext cx="136815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개발 환경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전체 구조도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화면 흐름도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적용 패턴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알고리즘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51128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기대 효과</a:t>
            </a:r>
          </a:p>
          <a:p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r>
              <a:rPr lang="en-US" altLang="ko-KR" sz="1200" b="1" spc="-150" dirty="0">
                <a:latin typeface="나눔바른고딕OTF Light" pitchFamily="50" charset="-127"/>
                <a:ea typeface="나눔바른고딕OTF Light" pitchFamily="50" charset="-127"/>
              </a:rPr>
              <a:t>- </a:t>
            </a:r>
            <a:r>
              <a:rPr lang="ko-KR" altLang="en-US" sz="1200" b="1" spc="-150" dirty="0">
                <a:latin typeface="나눔바른고딕OTF Light" pitchFamily="50" charset="-127"/>
                <a:ea typeface="나눔바른고딕OTF Light" pitchFamily="50" charset="-127"/>
              </a:rPr>
              <a:t>개발  후기</a:t>
            </a:r>
            <a:endParaRPr lang="en-US" altLang="ko-KR" sz="1200" b="1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544" y="2555612"/>
            <a:ext cx="16561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추진 계획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50728" y="2555612"/>
            <a:ext cx="16561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시장 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34904" y="2564904"/>
            <a:ext cx="1872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개발 결과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83584" y="2555612"/>
            <a:ext cx="21957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바른고딕OTF Light" pitchFamily="50" charset="-127"/>
                <a:ea typeface="나눔바른고딕OTF Light" pitchFamily="50" charset="-127"/>
                <a:cs typeface="굴림" pitchFamily="50" charset="-127"/>
              </a:rPr>
              <a:t> </a:t>
            </a:r>
            <a:r>
              <a:rPr lang="ko-KR" altLang="en-US" sz="2000" b="1" spc="-15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결론</a:t>
            </a: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dministrator\Desktop\SAFFYFinalProject\발표자료\ssafy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09" y="6021288"/>
            <a:ext cx="15716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7864" y="124777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배경</a:t>
            </a:r>
          </a:p>
        </p:txBody>
      </p:sp>
      <p:pic>
        <p:nvPicPr>
          <p:cNvPr id="1026" name="Picture 2" descr="C:\Users\Administrator\Desktop\SAFFYFinalProject\발표자료\home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06" y="1894109"/>
            <a:ext cx="2520280" cy="27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SAFFYFinalProject\발표자료\집고민아이콘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94109"/>
            <a:ext cx="2925763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9892" y="447690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수 많은 정보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07904" y="227687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원하는 주택 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635896" y="2924944"/>
            <a:ext cx="1728192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667708" y="4077072"/>
            <a:ext cx="1840396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dministrator\Desktop\SAFFYFinalProject\발표자료\물음표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068960"/>
            <a:ext cx="108180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948" y="50851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/>
              <a:t>이사를 원하는 사용자가 편하게 원하는 주택을 찾을 수 있는 방법이 필요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67948" y="567460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/>
              <a:t>수 많은 매물 정보를 사용자에게 효과적으로 전달할 방법이 필요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067944" y="1898458"/>
            <a:ext cx="93610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1693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2217954"/>
            <a:ext cx="568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회원제로 운영되는 부동산 매물 조회 사이트 개발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2992040"/>
            <a:ext cx="692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다양한 게시판을 통해 많은 정보를 주고 받을 수 있도록 한다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3766126"/>
            <a:ext cx="699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부동산 매물에 관한 정보를 명확하게 보여줄 수 있어야 한다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4" y="4540212"/>
            <a:ext cx="743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사용자가 원하는 지역의 매물을 효과적으로 보여줄 수 있어야 한다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531429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부동산 지역과 관련된 추가 정보를 제공 할 수 있어야 한다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86253" y="1987099"/>
            <a:ext cx="93610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132856"/>
            <a:ext cx="7956376" cy="40324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8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243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일정 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</a:t>
            </a:r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전체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32540" y="1979935"/>
            <a:ext cx="221962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89625" y="6047489"/>
            <a:ext cx="7100729" cy="622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789625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82839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76053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969267" y="5912827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62481" y="5918185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755693" y="5923543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592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93806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8702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0234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73448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6666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2132856"/>
            <a:ext cx="8712968" cy="46085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180418" y="2636912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0418" y="3194974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80418" y="3753036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79512" y="4311098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79512" y="4869160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0994" y="2521443"/>
            <a:ext cx="6844699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MPA -&gt; SPA</a:t>
            </a:r>
            <a:endParaRPr lang="ko-KR" altLang="en-US" sz="1200" b="1" dirty="0"/>
          </a:p>
        </p:txBody>
      </p:sp>
      <p:sp>
        <p:nvSpPr>
          <p:cNvPr id="11" name="타원 10"/>
          <p:cNvSpPr/>
          <p:nvPr/>
        </p:nvSpPr>
        <p:spPr>
          <a:xfrm>
            <a:off x="758433" y="2477982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9593" y="3072582"/>
            <a:ext cx="2448272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관련 기능 구현</a:t>
            </a:r>
          </a:p>
        </p:txBody>
      </p:sp>
      <p:sp>
        <p:nvSpPr>
          <p:cNvPr id="46" name="타원 45"/>
          <p:cNvSpPr/>
          <p:nvPr/>
        </p:nvSpPr>
        <p:spPr>
          <a:xfrm>
            <a:off x="758433" y="3029121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99592" y="3630644"/>
            <a:ext cx="2448273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주택 거래 정보 조회</a:t>
            </a:r>
          </a:p>
        </p:txBody>
      </p:sp>
      <p:sp>
        <p:nvSpPr>
          <p:cNvPr id="49" name="타원 48"/>
          <p:cNvSpPr/>
          <p:nvPr/>
        </p:nvSpPr>
        <p:spPr>
          <a:xfrm>
            <a:off x="758433" y="3587183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123727" y="4192523"/>
            <a:ext cx="12241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QNA </a:t>
            </a:r>
            <a:r>
              <a:rPr lang="ko-KR" altLang="en-US" sz="1200" b="1" dirty="0"/>
              <a:t>게시판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194022" y="4746768"/>
            <a:ext cx="1153843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거래 상세보기</a:t>
            </a:r>
          </a:p>
        </p:txBody>
      </p:sp>
      <p:sp>
        <p:nvSpPr>
          <p:cNvPr id="54" name="타원 53"/>
          <p:cNvSpPr/>
          <p:nvPr/>
        </p:nvSpPr>
        <p:spPr>
          <a:xfrm>
            <a:off x="1985794" y="4699490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673496" y="3072582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공지사항</a:t>
            </a:r>
          </a:p>
        </p:txBody>
      </p:sp>
      <p:sp>
        <p:nvSpPr>
          <p:cNvPr id="56" name="타원 55"/>
          <p:cNvSpPr/>
          <p:nvPr/>
        </p:nvSpPr>
        <p:spPr>
          <a:xfrm>
            <a:off x="3462327" y="3025304"/>
            <a:ext cx="27427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57" name="타원 56"/>
          <p:cNvSpPr/>
          <p:nvPr/>
        </p:nvSpPr>
        <p:spPr>
          <a:xfrm>
            <a:off x="1957876" y="4145245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792103" y="4742951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거래 동향 그래프</a:t>
            </a:r>
          </a:p>
        </p:txBody>
      </p:sp>
      <p:sp>
        <p:nvSpPr>
          <p:cNvPr id="59" name="타원 58"/>
          <p:cNvSpPr/>
          <p:nvPr/>
        </p:nvSpPr>
        <p:spPr>
          <a:xfrm>
            <a:off x="3580934" y="4695673"/>
            <a:ext cx="27427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69317" y="3630644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관심 지역</a:t>
            </a:r>
          </a:p>
        </p:txBody>
      </p:sp>
      <p:sp>
        <p:nvSpPr>
          <p:cNvPr id="61" name="타원 60"/>
          <p:cNvSpPr/>
          <p:nvPr/>
        </p:nvSpPr>
        <p:spPr>
          <a:xfrm>
            <a:off x="4958148" y="3583366"/>
            <a:ext cx="27427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  <a:endParaRPr lang="ko-KR" altLang="en-US" sz="1600" b="1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69317" y="4192329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프론트 디자인</a:t>
            </a:r>
          </a:p>
        </p:txBody>
      </p:sp>
      <p:sp>
        <p:nvSpPr>
          <p:cNvPr id="64" name="타원 63"/>
          <p:cNvSpPr/>
          <p:nvPr/>
        </p:nvSpPr>
        <p:spPr>
          <a:xfrm>
            <a:off x="4958148" y="4145051"/>
            <a:ext cx="27427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9</a:t>
            </a:r>
            <a:endParaRPr lang="ko-KR" altLang="en-US" sz="1600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528454" y="3068765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뉴스</a:t>
            </a:r>
          </a:p>
        </p:txBody>
      </p:sp>
      <p:sp>
        <p:nvSpPr>
          <p:cNvPr id="67" name="타원 66"/>
          <p:cNvSpPr/>
          <p:nvPr/>
        </p:nvSpPr>
        <p:spPr>
          <a:xfrm>
            <a:off x="6376054" y="2999990"/>
            <a:ext cx="428194" cy="360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45344" y="4725601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발표 준비</a:t>
            </a:r>
          </a:p>
        </p:txBody>
      </p:sp>
      <p:sp>
        <p:nvSpPr>
          <p:cNvPr id="69" name="타원 68"/>
          <p:cNvSpPr/>
          <p:nvPr/>
        </p:nvSpPr>
        <p:spPr>
          <a:xfrm>
            <a:off x="6392944" y="4656826"/>
            <a:ext cx="428194" cy="3608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5394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바른고딕OTF Light" pitchFamily="50" charset="-127"/>
                <a:ea typeface="나눔바른고딕OTF Light" pitchFamily="50" charset="-127"/>
              </a:rPr>
              <a:t>일정 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</a:t>
            </a:r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강명훈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32540" y="1979935"/>
            <a:ext cx="27552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89625" y="6047489"/>
            <a:ext cx="7100729" cy="622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789625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82839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76053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969267" y="5912827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62481" y="5918185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755693" y="5923543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592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93806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8702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0234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73448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6666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2132856"/>
            <a:ext cx="8712968" cy="46085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180418" y="2636912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0418" y="3194974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80418" y="3753036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79512" y="4311098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79512" y="4869160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0994" y="2521443"/>
            <a:ext cx="6844699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MPA -&gt; SPA</a:t>
            </a:r>
            <a:endParaRPr lang="ko-KR" altLang="en-US" sz="1200" b="1" dirty="0"/>
          </a:p>
        </p:txBody>
      </p:sp>
      <p:sp>
        <p:nvSpPr>
          <p:cNvPr id="11" name="타원 10"/>
          <p:cNvSpPr/>
          <p:nvPr/>
        </p:nvSpPr>
        <p:spPr>
          <a:xfrm>
            <a:off x="758433" y="2477982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99593" y="3072582"/>
            <a:ext cx="2448272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관련 기능 구현</a:t>
            </a:r>
          </a:p>
        </p:txBody>
      </p:sp>
      <p:sp>
        <p:nvSpPr>
          <p:cNvPr id="46" name="타원 45"/>
          <p:cNvSpPr/>
          <p:nvPr/>
        </p:nvSpPr>
        <p:spPr>
          <a:xfrm>
            <a:off x="758433" y="3029121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123727" y="4192523"/>
            <a:ext cx="12241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QNA </a:t>
            </a:r>
            <a:r>
              <a:rPr lang="ko-KR" altLang="en-US" sz="1200" b="1" dirty="0"/>
              <a:t>게시판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673496" y="3072582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공지사항</a:t>
            </a:r>
          </a:p>
        </p:txBody>
      </p:sp>
      <p:sp>
        <p:nvSpPr>
          <p:cNvPr id="57" name="타원 56"/>
          <p:cNvSpPr/>
          <p:nvPr/>
        </p:nvSpPr>
        <p:spPr>
          <a:xfrm>
            <a:off x="1957876" y="4145245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69317" y="3630644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관심 지역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528454" y="3068765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뉴스</a:t>
            </a:r>
          </a:p>
        </p:txBody>
      </p:sp>
      <p:sp>
        <p:nvSpPr>
          <p:cNvPr id="67" name="타원 66"/>
          <p:cNvSpPr/>
          <p:nvPr/>
        </p:nvSpPr>
        <p:spPr>
          <a:xfrm>
            <a:off x="6392944" y="3014224"/>
            <a:ext cx="359728" cy="3031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45344" y="4725601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발표 준비</a:t>
            </a:r>
          </a:p>
        </p:txBody>
      </p:sp>
      <p:sp>
        <p:nvSpPr>
          <p:cNvPr id="51" name="타원 50"/>
          <p:cNvSpPr/>
          <p:nvPr/>
        </p:nvSpPr>
        <p:spPr>
          <a:xfrm>
            <a:off x="5072737" y="3574296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52" name="타원 51"/>
          <p:cNvSpPr/>
          <p:nvPr/>
        </p:nvSpPr>
        <p:spPr>
          <a:xfrm>
            <a:off x="3580949" y="3053641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62" name="타원 61"/>
          <p:cNvSpPr/>
          <p:nvPr/>
        </p:nvSpPr>
        <p:spPr>
          <a:xfrm>
            <a:off x="6420966" y="4682139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003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바른고딕OTF Light" pitchFamily="50" charset="-127"/>
                <a:ea typeface="나눔바른고딕OTF Light" pitchFamily="50" charset="-127"/>
              </a:rPr>
              <a:t>일정 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(</a:t>
            </a:r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김형준</a:t>
            </a:r>
            <a:r>
              <a:rPr lang="en-US" altLang="ko-KR" sz="3600" b="1" dirty="0">
                <a:latin typeface="나눔바른고딕OTF Light" pitchFamily="50" charset="-127"/>
                <a:ea typeface="나눔바른고딕OTF Light" pitchFamily="50" charset="-127"/>
              </a:rPr>
              <a:t>)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32540" y="1979935"/>
            <a:ext cx="275528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789625" y="6047489"/>
            <a:ext cx="7100729" cy="622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789625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182839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76053" y="5919049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969267" y="5912827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62481" y="5918185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755693" y="5923543"/>
            <a:ext cx="269323" cy="2693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592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93806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8702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0234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73448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66660" y="6234986"/>
            <a:ext cx="44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나눔바른고딕OTF Light"/>
              </a:rPr>
              <a:t>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ea typeface="나눔바른고딕OTF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2132856"/>
            <a:ext cx="8712968" cy="46085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180418" y="2636912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0418" y="3194974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80418" y="3753036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79512" y="4311098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79512" y="4869160"/>
            <a:ext cx="87120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0994" y="2521443"/>
            <a:ext cx="6844699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MPA -&gt; SPA</a:t>
            </a:r>
            <a:endParaRPr lang="ko-KR" altLang="en-US" sz="1200" b="1" dirty="0"/>
          </a:p>
        </p:txBody>
      </p:sp>
      <p:sp>
        <p:nvSpPr>
          <p:cNvPr id="11" name="타원 10"/>
          <p:cNvSpPr/>
          <p:nvPr/>
        </p:nvSpPr>
        <p:spPr>
          <a:xfrm>
            <a:off x="758433" y="2477982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99592" y="3630644"/>
            <a:ext cx="2448273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주택 거래 정보 조회</a:t>
            </a:r>
          </a:p>
        </p:txBody>
      </p:sp>
      <p:sp>
        <p:nvSpPr>
          <p:cNvPr id="49" name="타원 48"/>
          <p:cNvSpPr/>
          <p:nvPr/>
        </p:nvSpPr>
        <p:spPr>
          <a:xfrm>
            <a:off x="758433" y="3587183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194022" y="4746768"/>
            <a:ext cx="1153843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거래 상세보기</a:t>
            </a:r>
          </a:p>
        </p:txBody>
      </p:sp>
      <p:sp>
        <p:nvSpPr>
          <p:cNvPr id="54" name="타원 53"/>
          <p:cNvSpPr/>
          <p:nvPr/>
        </p:nvSpPr>
        <p:spPr>
          <a:xfrm>
            <a:off x="1985794" y="4699490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792103" y="4742951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거래 동향 그래프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69317" y="4192329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프론트 디자인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545344" y="4725601"/>
            <a:ext cx="1206737" cy="24478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발표 준비</a:t>
            </a:r>
          </a:p>
        </p:txBody>
      </p:sp>
      <p:sp>
        <p:nvSpPr>
          <p:cNvPr id="51" name="타원 50"/>
          <p:cNvSpPr/>
          <p:nvPr/>
        </p:nvSpPr>
        <p:spPr>
          <a:xfrm>
            <a:off x="3576053" y="4699489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52" name="타원 51"/>
          <p:cNvSpPr/>
          <p:nvPr/>
        </p:nvSpPr>
        <p:spPr>
          <a:xfrm>
            <a:off x="4969267" y="4145245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  <a:endParaRPr lang="ko-KR" altLang="en-US" sz="1600" b="1" dirty="0"/>
          </a:p>
        </p:txBody>
      </p:sp>
      <p:sp>
        <p:nvSpPr>
          <p:cNvPr id="62" name="타원 61"/>
          <p:cNvSpPr/>
          <p:nvPr/>
        </p:nvSpPr>
        <p:spPr>
          <a:xfrm>
            <a:off x="6389130" y="4682139"/>
            <a:ext cx="331706" cy="3317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0487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134076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atin typeface="나눔바른고딕OTF Light" pitchFamily="50" charset="-127"/>
                <a:ea typeface="나눔바른고딕OTF Light" pitchFamily="50" charset="-127"/>
              </a:rPr>
              <a:t>유사제품</a:t>
            </a:r>
            <a:endParaRPr lang="ko-KR" altLang="en-US" sz="3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95536" y="1987099"/>
            <a:ext cx="172819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Administrator\Desktop\SAFFYFinalProject\발표자료\직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2341438"/>
            <a:ext cx="244827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SAFFYFinalProject\발표자료\다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96" y="4645694"/>
            <a:ext cx="2514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SAFFYFinalProject\발표자료\네이버부동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42" y="2125414"/>
            <a:ext cx="2448271" cy="226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69" y="184482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나눔바른고딕OTF Light" pitchFamily="50" charset="-127"/>
                <a:ea typeface="나눔바른고딕OTF Light" pitchFamily="50" charset="-127"/>
              </a:rPr>
              <a:t>차별화 기술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311994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선호 지역 설정 기능을 </a:t>
            </a:r>
            <a:r>
              <a:rPr lang="ko-KR" altLang="en-US" b="1">
                <a:ea typeface="나눔바른고딕OTF Light"/>
              </a:rPr>
              <a:t>통해 원하는 지역의 매물을 빠르게 파악 가능</a:t>
            </a:r>
            <a:endParaRPr lang="ko-KR" altLang="en-US" b="1" dirty="0">
              <a:ea typeface="나눔바른고딕OTF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4030558"/>
            <a:ext cx="79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뉴스 게시판을 통해 검색 지역의 관련도 높은 정보를 빠르게 얻을 수 있다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65001" y="2491155"/>
            <a:ext cx="2448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7504" y="2710546"/>
            <a:ext cx="7956376" cy="309471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512" y="4941168"/>
            <a:ext cx="795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ea typeface="나눔바른고딕OTF Light"/>
              </a:rPr>
              <a:t>매물 시세</a:t>
            </a:r>
            <a:r>
              <a:rPr lang="en-US" altLang="ko-KR" b="1" dirty="0">
                <a:ea typeface="나눔바른고딕OTF Light"/>
              </a:rPr>
              <a:t>, </a:t>
            </a:r>
            <a:r>
              <a:rPr lang="ko-KR" altLang="en-US" b="1" dirty="0">
                <a:ea typeface="나눔바른고딕OTF Light"/>
              </a:rPr>
              <a:t>지리적 정보 조건을 같이 제공하여 보다 효과적인 선택 가능</a:t>
            </a:r>
            <a:r>
              <a:rPr lang="en-US" altLang="ko-KR" b="1" dirty="0">
                <a:ea typeface="나눔바른고딕OTF Light"/>
              </a:rPr>
              <a:t>.</a:t>
            </a:r>
            <a:endParaRPr lang="ko-KR" altLang="en-US" b="1" dirty="0">
              <a:ea typeface="나눔바른고딕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710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594</Words>
  <Application>Microsoft Office PowerPoint</Application>
  <PresentationFormat>화면 슬라이드 쇼(4:3)</PresentationFormat>
  <Paragraphs>184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HY헤드라인M</vt:lpstr>
      <vt:lpstr>나눔바른고딕OTF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Msoft130</cp:lastModifiedBy>
  <cp:revision>45</cp:revision>
  <dcterms:created xsi:type="dcterms:W3CDTF">2016-11-03T20:47:04Z</dcterms:created>
  <dcterms:modified xsi:type="dcterms:W3CDTF">2020-06-18T06:37:40Z</dcterms:modified>
</cp:coreProperties>
</file>